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6"/>
  </p:notesMasterIdLst>
  <p:sldIdLst>
    <p:sldId id="257" r:id="rId2"/>
    <p:sldId id="256" r:id="rId3"/>
    <p:sldId id="259" r:id="rId4"/>
    <p:sldId id="275" r:id="rId5"/>
    <p:sldId id="260" r:id="rId6"/>
    <p:sldId id="258" r:id="rId7"/>
    <p:sldId id="274" r:id="rId8"/>
    <p:sldId id="273" r:id="rId9"/>
    <p:sldId id="272" r:id="rId10"/>
    <p:sldId id="276" r:id="rId11"/>
    <p:sldId id="277" r:id="rId12"/>
    <p:sldId id="278" r:id="rId13"/>
    <p:sldId id="271" r:id="rId14"/>
    <p:sldId id="268"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2021/9/19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3</a:t>
            </a:fld>
            <a:endParaRPr kumimoji="1" lang="ja-JP" altLang="en-US"/>
          </a:p>
        </p:txBody>
      </p:sp>
    </p:spTree>
    <p:extLst>
      <p:ext uri="{BB962C8B-B14F-4D97-AF65-F5344CB8AC3E}">
        <p14:creationId xmlns:p14="http://schemas.microsoft.com/office/powerpoint/2010/main" val="392231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4</a:t>
            </a:fld>
            <a:endParaRPr kumimoji="1" lang="ja-JP" altLang="en-US"/>
          </a:p>
        </p:txBody>
      </p:sp>
    </p:spTree>
    <p:extLst>
      <p:ext uri="{BB962C8B-B14F-4D97-AF65-F5344CB8AC3E}">
        <p14:creationId xmlns:p14="http://schemas.microsoft.com/office/powerpoint/2010/main" val="262714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5</a:t>
            </a:fld>
            <a:endParaRPr kumimoji="1" lang="ja-JP" altLang="en-US"/>
          </a:p>
        </p:txBody>
      </p:sp>
    </p:spTree>
    <p:extLst>
      <p:ext uri="{BB962C8B-B14F-4D97-AF65-F5344CB8AC3E}">
        <p14:creationId xmlns:p14="http://schemas.microsoft.com/office/powerpoint/2010/main" val="146958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9</a:t>
            </a:fld>
            <a:endParaRPr kumimoji="1" lang="ja-JP" altLang="en-US"/>
          </a:p>
        </p:txBody>
      </p:sp>
    </p:spTree>
    <p:extLst>
      <p:ext uri="{BB962C8B-B14F-4D97-AF65-F5344CB8AC3E}">
        <p14:creationId xmlns:p14="http://schemas.microsoft.com/office/powerpoint/2010/main" val="78845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2021/9/19</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2021/9/19</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30145"/>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575466" y="1100103"/>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3" y="2514806"/>
            <a:ext cx="8217393" cy="432556"/>
          </a:xfrm>
        </p:spPr>
        <p:txBody>
          <a:bodyPr>
            <a:noAutofit/>
          </a:bodyPr>
          <a:lstStyle/>
          <a:p>
            <a:pPr>
              <a:tabLst>
                <a:tab pos="538163" algn="l"/>
              </a:tabLst>
            </a:pPr>
            <a:r>
              <a:rPr lang="ja-JP" altLang="en-US" sz="2800" b="1" dirty="0">
                <a:solidFill>
                  <a:srgbClr val="1D5CD9"/>
                </a:solidFill>
                <a:effectLst/>
                <a:ea typeface="メイリオ" panose="020B0604030504040204" pitchFamily="50" charset="-128"/>
                <a:cs typeface="Times New Roman" panose="02020603050405020304" pitchFamily="18" charset="0"/>
              </a:rPr>
              <a:t>第</a:t>
            </a:r>
            <a:r>
              <a:rPr lang="en-US" altLang="ja-JP" sz="2800" b="1" dirty="0">
                <a:solidFill>
                  <a:srgbClr val="1D5CD9"/>
                </a:solidFill>
                <a:effectLst/>
                <a:ea typeface="メイリオ" panose="020B0604030504040204" pitchFamily="50" charset="-128"/>
                <a:cs typeface="Times New Roman" panose="02020603050405020304" pitchFamily="18" charset="0"/>
              </a:rPr>
              <a:t>5</a:t>
            </a:r>
            <a:r>
              <a:rPr lang="ja-JP" altLang="en-US" sz="2800" b="1" dirty="0">
                <a:solidFill>
                  <a:srgbClr val="1D5CD9"/>
                </a:solidFill>
                <a:effectLst/>
                <a:ea typeface="メイリオ" panose="020B0604030504040204" pitchFamily="50" charset="-128"/>
                <a:cs typeface="Times New Roman" panose="02020603050405020304" pitchFamily="18" charset="0"/>
              </a:rPr>
              <a:t>回</a:t>
            </a:r>
            <a:r>
              <a:rPr lang="en-US" altLang="ja-JP" sz="2800" b="1" dirty="0">
                <a:solidFill>
                  <a:srgbClr val="1D5CD9"/>
                </a:solidFill>
                <a:effectLst/>
                <a:ea typeface="メイリオ" panose="020B0604030504040204" pitchFamily="50" charset="-128"/>
                <a:cs typeface="Times New Roman" panose="02020603050405020304" pitchFamily="18" charset="0"/>
              </a:rPr>
              <a:t>(9</a:t>
            </a:r>
            <a:r>
              <a:rPr lang="ja-JP" altLang="en-US" sz="2800" b="1" dirty="0">
                <a:solidFill>
                  <a:srgbClr val="1D5CD9"/>
                </a:solidFill>
                <a:effectLst/>
                <a:ea typeface="メイリオ" panose="020B0604030504040204" pitchFamily="50" charset="-128"/>
                <a:cs typeface="Times New Roman" panose="02020603050405020304" pitchFamily="18" charset="0"/>
              </a:rPr>
              <a:t>月</a:t>
            </a:r>
            <a:r>
              <a:rPr lang="en-US" altLang="ja-JP" sz="2800" b="1" dirty="0">
                <a:solidFill>
                  <a:srgbClr val="1D5CD9"/>
                </a:solidFill>
                <a:effectLst/>
                <a:ea typeface="メイリオ" panose="020B0604030504040204" pitchFamily="50" charset="-128"/>
                <a:cs typeface="Times New Roman" panose="02020603050405020304" pitchFamily="18" charset="0"/>
              </a:rPr>
              <a:t>18</a:t>
            </a:r>
            <a:r>
              <a:rPr lang="ja-JP" altLang="en-US" sz="2800" b="1" dirty="0">
                <a:solidFill>
                  <a:srgbClr val="1D5CD9"/>
                </a:solidFill>
                <a:effectLst/>
                <a:ea typeface="メイリオ" panose="020B0604030504040204" pitchFamily="50" charset="-128"/>
                <a:cs typeface="Times New Roman" panose="02020603050405020304" pitchFamily="18" charset="0"/>
              </a:rPr>
              <a:t>日 </a:t>
            </a:r>
            <a:r>
              <a:rPr lang="en-US" altLang="ja-JP" sz="2800" b="1" dirty="0">
                <a:solidFill>
                  <a:srgbClr val="1D5CD9"/>
                </a:solidFill>
                <a:effectLst/>
                <a:ea typeface="メイリオ" panose="020B0604030504040204" pitchFamily="50" charset="-128"/>
                <a:cs typeface="Times New Roman" panose="02020603050405020304" pitchFamily="18" charset="0"/>
              </a:rPr>
              <a:t>)</a:t>
            </a:r>
            <a:r>
              <a:rPr lang="ja-JP" altLang="en-US" sz="2800" b="1" dirty="0">
                <a:solidFill>
                  <a:srgbClr val="1D5CD9"/>
                </a:solidFill>
                <a:effectLst/>
                <a:ea typeface="メイリオ" panose="020B0604030504040204" pitchFamily="50" charset="-128"/>
                <a:cs typeface="Times New Roman" panose="02020603050405020304" pitchFamily="18" charset="0"/>
              </a:rPr>
              <a:t>状態を変える回路による情報処</a:t>
            </a:r>
            <a:endParaRPr lang="en-US" altLang="ja-JP" sz="2800" b="1" dirty="0">
              <a:solidFill>
                <a:srgbClr val="1D5CD9"/>
              </a:solidFill>
              <a:effectLst/>
              <a:ea typeface="メイリオ" panose="020B0604030504040204" pitchFamily="50" charset="-128"/>
              <a:cs typeface="Times New Roman" panose="02020603050405020304" pitchFamily="18" charset="0"/>
            </a:endParaRPr>
          </a:p>
          <a:p>
            <a:pPr>
              <a:tabLst>
                <a:tab pos="538163" algn="l"/>
              </a:tabLst>
            </a:pPr>
            <a:r>
              <a:rPr lang="ja-JP" altLang="ja-JP" sz="2800" b="1" kern="0" dirty="0">
                <a:solidFill>
                  <a:srgbClr val="0070C0"/>
                </a:solidFill>
                <a:latin typeface="游ゴシック Light" panose="020B0300000000000000" pitchFamily="50" charset="-128"/>
                <a:ea typeface="メイリオ" panose="020B0604030504040204" pitchFamily="50" charset="-128"/>
                <a:cs typeface="ＭＳ ゴシック" panose="020B0609070205080204" pitchFamily="49" charset="-128"/>
              </a:rPr>
              <a:t>-組み合わせ論理回路の実験-</a:t>
            </a:r>
            <a:endParaRPr lang="ja-JP" altLang="ja-JP" sz="2800" b="1" kern="100" dirty="0">
              <a:solidFill>
                <a:srgbClr val="0070C0"/>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a:tabLst>
                <a:tab pos="538163" algn="l"/>
              </a:tabLst>
            </a:pP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1434789" y="3662438"/>
            <a:ext cx="7674042" cy="3016210"/>
          </a:xfrm>
          <a:prstGeom prst="rect">
            <a:avLst/>
          </a:prstGeom>
          <a:noFill/>
        </p:spPr>
        <p:txBody>
          <a:bodyPr wrap="square" rtlCol="0">
            <a:spAutoFit/>
          </a:bodyPr>
          <a:lstStyle/>
          <a:p>
            <a:pPr indent="133350" algn="just"/>
            <a:r>
              <a:rPr lang="ja-JP"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情報処理の動作は状態の遷移で行われます。状態の遷移させる動作をさせる回路を組み合わせ論理回路といい状態の変換を行う動作をします。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5.1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トランジスタ論理回路による解読器</a:t>
            </a:r>
            <a:endPar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5.2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2進数の解読器の形成  </a:t>
            </a:r>
            <a:endPar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304800" algn="just"/>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5.3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共用出力用の論理和(OR)回路 </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304800" algn="just"/>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5.4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符号器に用いられる</a:t>
            </a: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OR</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回路</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304800" algn="just"/>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5.5 </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一桁のデジタル加算回路(半加算器)</a:t>
            </a:r>
            <a:endParaRPr lang="en-US"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5.</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状態を遷移する電子回路 </a:t>
            </a:r>
            <a:endPar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5.</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 まとめ</a:t>
            </a:r>
          </a:p>
        </p:txBody>
      </p:sp>
    </p:spTree>
    <p:extLst>
      <p:ext uri="{BB962C8B-B14F-4D97-AF65-F5344CB8AC3E}">
        <p14:creationId xmlns:p14="http://schemas.microsoft.com/office/powerpoint/2010/main" val="281582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330FACF-0B62-411B-A75A-0F9758B6660B}"/>
              </a:ext>
            </a:extLst>
          </p:cNvPr>
          <p:cNvSpPr txBox="1"/>
          <p:nvPr/>
        </p:nvSpPr>
        <p:spPr>
          <a:xfrm>
            <a:off x="1083428" y="689801"/>
            <a:ext cx="9640711" cy="523220"/>
          </a:xfrm>
          <a:prstGeom prst="rect">
            <a:avLst/>
          </a:prstGeom>
          <a:noFill/>
        </p:spPr>
        <p:txBody>
          <a:bodyPr wrap="square">
            <a:spAutoFit/>
          </a:bodyPr>
          <a:lstStyle/>
          <a:p>
            <a:pPr indent="304800" algn="just"/>
            <a:r>
              <a:rPr lang="en-US" altLang="ja-JP"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5.5 </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一桁のデジタル加算回路(半加算器)</a:t>
            </a:r>
            <a:r>
              <a:rPr lang="ja-JP" altLang="en-US" sz="2800" kern="100" dirty="0">
                <a:solidFill>
                  <a:srgbClr val="000000"/>
                </a:solidFill>
                <a:latin typeface="游明朝" panose="02020400000000000000" pitchFamily="18" charset="-128"/>
                <a:ea typeface="メイリオ" panose="020B0604030504040204" pitchFamily="50" charset="-128"/>
                <a:cs typeface="Times New Roman" panose="02020603050405020304" pitchFamily="18" charset="0"/>
              </a:rPr>
              <a:t>の動作と回路図</a:t>
            </a:r>
            <a:endParaRPr lang="en-US"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endParaRPr>
          </a:p>
        </p:txBody>
      </p:sp>
      <p:pic>
        <p:nvPicPr>
          <p:cNvPr id="5" name="図 4" descr="ダイアグラム&#10;&#10;自動的に生成された説明">
            <a:extLst>
              <a:ext uri="{FF2B5EF4-FFF2-40B4-BE49-F238E27FC236}">
                <a16:creationId xmlns:a16="http://schemas.microsoft.com/office/drawing/2014/main" id="{51B77B99-841B-42C9-9034-A163F9A1B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704" y="1793264"/>
            <a:ext cx="9364161" cy="4113325"/>
          </a:xfrm>
          <a:prstGeom prst="rect">
            <a:avLst/>
          </a:prstGeom>
        </p:spPr>
      </p:pic>
      <p:sp>
        <p:nvSpPr>
          <p:cNvPr id="7" name="テキスト ボックス 6">
            <a:extLst>
              <a:ext uri="{FF2B5EF4-FFF2-40B4-BE49-F238E27FC236}">
                <a16:creationId xmlns:a16="http://schemas.microsoft.com/office/drawing/2014/main" id="{F94569EA-9E82-4FAD-B22F-91B98F13B803}"/>
              </a:ext>
            </a:extLst>
          </p:cNvPr>
          <p:cNvSpPr txBox="1"/>
          <p:nvPr/>
        </p:nvSpPr>
        <p:spPr>
          <a:xfrm>
            <a:off x="2428283" y="6040556"/>
            <a:ext cx="6851184" cy="369332"/>
          </a:xfrm>
          <a:prstGeom prst="rect">
            <a:avLst/>
          </a:prstGeom>
          <a:noFill/>
        </p:spPr>
        <p:txBody>
          <a:bodyPr wrap="square">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37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一桁のデジタル加算回路(半加算器)</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動作と回路図）</a:t>
            </a:r>
            <a:endPar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973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2181D27-AA71-4D7B-811C-25F3EDC0DF04}"/>
              </a:ext>
            </a:extLst>
          </p:cNvPr>
          <p:cNvSpPr txBox="1"/>
          <p:nvPr/>
        </p:nvSpPr>
        <p:spPr>
          <a:xfrm>
            <a:off x="1841261" y="595617"/>
            <a:ext cx="8363895" cy="523220"/>
          </a:xfrm>
          <a:prstGeom prst="rect">
            <a:avLst/>
          </a:prstGeom>
          <a:noFill/>
        </p:spPr>
        <p:txBody>
          <a:bodyPr wrap="square">
            <a:spAutoFit/>
          </a:bodyPr>
          <a:lstStyle/>
          <a:p>
            <a:pPr indent="304800" algn="just"/>
            <a:r>
              <a:rPr lang="en-US" altLang="ja-JP"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5.5 </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一桁のデジタル加算回路(半加算器)</a:t>
            </a:r>
            <a:r>
              <a:rPr lang="ja-JP" altLang="en-US"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の実例</a:t>
            </a:r>
            <a:endParaRPr lang="en-US"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endParaRPr>
          </a:p>
        </p:txBody>
      </p:sp>
      <p:pic>
        <p:nvPicPr>
          <p:cNvPr id="5" name="図 4" descr="コンピュータ, テーブル が含まれている画像&#10;&#10;自動的に生成された説明">
            <a:extLst>
              <a:ext uri="{FF2B5EF4-FFF2-40B4-BE49-F238E27FC236}">
                <a16:creationId xmlns:a16="http://schemas.microsoft.com/office/drawing/2014/main" id="{C61F5B7A-F770-427E-89A4-433D55DC3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753" y="1477134"/>
            <a:ext cx="8144426" cy="4426952"/>
          </a:xfrm>
          <a:prstGeom prst="rect">
            <a:avLst/>
          </a:prstGeom>
        </p:spPr>
      </p:pic>
      <p:sp>
        <p:nvSpPr>
          <p:cNvPr id="7" name="テキスト ボックス 6">
            <a:extLst>
              <a:ext uri="{FF2B5EF4-FFF2-40B4-BE49-F238E27FC236}">
                <a16:creationId xmlns:a16="http://schemas.microsoft.com/office/drawing/2014/main" id="{6CA6E7D8-CE2F-4DAC-9F8A-AF2550E72A94}"/>
              </a:ext>
            </a:extLst>
          </p:cNvPr>
          <p:cNvSpPr txBox="1"/>
          <p:nvPr/>
        </p:nvSpPr>
        <p:spPr>
          <a:xfrm>
            <a:off x="2178755" y="6262383"/>
            <a:ext cx="6096000" cy="369332"/>
          </a:xfrm>
          <a:prstGeom prst="rect">
            <a:avLst/>
          </a:prstGeom>
          <a:noFill/>
        </p:spPr>
        <p:txBody>
          <a:bodyPr wrap="square">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38</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一桁のデジタル加算回路(半加算器)</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の実例</a:t>
            </a:r>
            <a:endPar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693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B3C749-EDF2-41B2-90DA-B63C3940CCBB}"/>
              </a:ext>
            </a:extLst>
          </p:cNvPr>
          <p:cNvSpPr txBox="1"/>
          <p:nvPr/>
        </p:nvSpPr>
        <p:spPr>
          <a:xfrm>
            <a:off x="1254034" y="1097280"/>
            <a:ext cx="9496697" cy="5493812"/>
          </a:xfrm>
          <a:prstGeom prst="rect">
            <a:avLst/>
          </a:prstGeom>
          <a:noFill/>
        </p:spPr>
        <p:txBody>
          <a:bodyPr wrap="square" rtlCol="0">
            <a:spAutoFit/>
          </a:bodyPr>
          <a:lstStyle/>
          <a:p>
            <a:pPr algn="just"/>
            <a:r>
              <a:rPr lang="en-US" altLang="ja-JP" sz="1800" b="1" kern="0" dirty="0">
                <a:solidFill>
                  <a:srgbClr val="000000"/>
                </a:solidFill>
                <a:effectLst/>
                <a:latin typeface="ＭＳ 明朝" panose="02020609040205080304" pitchFamily="17" charset="-128"/>
                <a:ea typeface="游明朝" panose="02020400000000000000" pitchFamily="18" charset="-128"/>
                <a:cs typeface="ＭＳ Ｐゴシック" panose="020B0600070205080204" pitchFamily="50" charset="-128"/>
              </a:rPr>
              <a:t>[1</a:t>
            </a: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回の配線で完璧に動作をさせる配線の作業方法</a:t>
            </a:r>
            <a:r>
              <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a:t>
            </a: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r>
              <a:rPr lang="ja-JP" altLang="ja-JP" sz="1800"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　</a:t>
            </a: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最初にトランジスタ回路を作成してから、その回路を端から端までチェックすると、回路が複雑であるのが関係し、一部の回路だけをチェックすることが難しくなります。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endPar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endParaRPr>
          </a:p>
          <a:p>
            <a:pPr indent="133350"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そこで、次回からはブロック単位に分割して、配線したブロックをテストし、正常に動作するのを確認してから、次のブロックの接続を加えて、正常に動作するのを確認します。そのブロックに次のブロックを接続しては、正常に動作するのを確認するという作業</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により、一回の配線で完璧に動作をさせるようにします。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　</a:t>
            </a:r>
            <a:endPar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一つの工程ごとにチェックして、不完全であればその不完全を取り除くようにし、</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最後まで行い、必ず成功させる方法は半導体集積回路を作成する工程と同じ方法です。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r>
              <a:rPr lang="en-US" altLang="ja-JP" sz="1800" b="1" kern="100" dirty="0">
                <a:solidFill>
                  <a:srgbClr val="000000"/>
                </a:solidFill>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69538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DABBB4D-F4E0-48A7-BEAC-71FD02C7B4B0}"/>
              </a:ext>
            </a:extLst>
          </p:cNvPr>
          <p:cNvSpPr txBox="1"/>
          <p:nvPr/>
        </p:nvSpPr>
        <p:spPr>
          <a:xfrm>
            <a:off x="2255051" y="477588"/>
            <a:ext cx="6145237" cy="523220"/>
          </a:xfrm>
          <a:prstGeom prst="rect">
            <a:avLst/>
          </a:prstGeom>
          <a:noFill/>
        </p:spPr>
        <p:txBody>
          <a:bodyPr wrap="square" rtlCol="0">
            <a:spAutoFit/>
          </a:bodyPr>
          <a:lstStyle/>
          <a:p>
            <a:pPr indent="139700" algn="just"/>
            <a:r>
              <a:rPr lang="ja-JP" altLang="ja-JP" sz="2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en-US" altLang="ja-JP" sz="2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2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状態を遷移する電子回路</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12128B6-C4E0-41D8-9050-E5D6407B24B4}"/>
              </a:ext>
            </a:extLst>
          </p:cNvPr>
          <p:cNvSpPr txBox="1"/>
          <p:nvPr/>
        </p:nvSpPr>
        <p:spPr>
          <a:xfrm>
            <a:off x="1289753" y="5317739"/>
            <a:ext cx="10121959" cy="1200329"/>
          </a:xfrm>
          <a:prstGeom prst="rect">
            <a:avLst/>
          </a:prstGeom>
          <a:noFill/>
        </p:spPr>
        <p:txBody>
          <a:bodyPr wrap="square" rtlCol="0">
            <a:spAutoFit/>
          </a:bodyPr>
          <a:lstStyle/>
          <a:p>
            <a:pPr indent="133350" algn="just"/>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一つの状態の遷移の結果が次の状態遷移に反映するためには、状態遷移が一度に進行してしまうことを避ける必要があります。そのためにゲートを開く制御信号は前と後のレジスタについて遅延時間を設定しています。</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相クロックシステムでは、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φ1</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および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φ2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種類のクロックパルスによりゲートを開閉して時間の進行でデータの転送が行われます。</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Rectangle 2">
            <a:extLst>
              <a:ext uri="{FF2B5EF4-FFF2-40B4-BE49-F238E27FC236}">
                <a16:creationId xmlns:a16="http://schemas.microsoft.com/office/drawing/2014/main" id="{6127E4F4-079C-49CA-AA32-3E5A2AB2B4B5}"/>
              </a:ext>
            </a:extLst>
          </p:cNvPr>
          <p:cNvSpPr>
            <a:spLocks noChangeArrowheads="1"/>
          </p:cNvSpPr>
          <p:nvPr/>
        </p:nvSpPr>
        <p:spPr bwMode="auto">
          <a:xfrm>
            <a:off x="1424843" y="-2768746"/>
            <a:ext cx="1363785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5.5　状態を遷移する電子回路</a:t>
            </a:r>
            <a:endParaRPr kumimoji="0" lang="ja-JP" altLang="ja-JP" sz="11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36</a:t>
            </a:r>
            <a:r>
              <a:rPr kumimoji="0" lang="ja-JP" altLang="en-US"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に示すように、デジタル情報処理ではデータをフリップフロップ回路に保持しておいて組み合わせ論理回路によって情報を処理します</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en-US" altLang="ja-JP" sz="11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pic>
        <p:nvPicPr>
          <p:cNvPr id="4097" name="図 2">
            <a:extLst>
              <a:ext uri="{FF2B5EF4-FFF2-40B4-BE49-F238E27FC236}">
                <a16:creationId xmlns:a16="http://schemas.microsoft.com/office/drawing/2014/main" id="{1616FBE8-CB3D-45B7-972E-2AD2F2BEF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09" y="1852375"/>
            <a:ext cx="7567119" cy="3054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24DCC20-F7FC-4CAB-9C57-B28DA4EBF256}"/>
              </a:ext>
            </a:extLst>
          </p:cNvPr>
          <p:cNvSpPr>
            <a:spLocks noChangeArrowheads="1"/>
          </p:cNvSpPr>
          <p:nvPr/>
        </p:nvSpPr>
        <p:spPr bwMode="auto">
          <a:xfrm flipV="1">
            <a:off x="1424843" y="-2544528"/>
            <a:ext cx="136378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kumimoji="0" lang="en-US"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36 </a:t>
            </a: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状態を遷移する電子回路</a:t>
            </a:r>
            <a:endParaRPr kumimoji="0" lang="ja-JP" altLang="ja-JP" sz="11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一つの状態の遷移の結果が次の状態遷移に反映するためには、状態遷移が一度に進行してしまうことを避ける必要があります。そのためにゲートを開く制御信号は前と後のレジスタについて遅延時間を設定しています。</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2</a:t>
            </a:r>
            <a:r>
              <a:rPr kumimoji="0" lang="ja-JP" altLang="en-US"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相クロックシステムでは、</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φ1</a:t>
            </a:r>
            <a:r>
              <a:rPr kumimoji="0" lang="ja-JP" altLang="en-US"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および</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φ2</a:t>
            </a:r>
            <a:r>
              <a:rPr kumimoji="0" lang="ja-JP" altLang="en-US"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kumimoji="0" lang="en-US" altLang="ja-JP" sz="1000" b="0" i="0" u="none" strike="noStrike" cap="none" normalizeH="0" baseline="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2</a:t>
            </a:r>
            <a:r>
              <a:rPr kumimoji="0" lang="ja-JP" altLang="en-US"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種類のクロックパルスによりゲートを開閉して時間の進行でデータの転送が行われます。</a:t>
            </a:r>
            <a:endParaRPr kumimoji="0" lang="ja-JP" altLang="en-US" sz="11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94146350-20B3-4E78-AB0D-D490A8D45085}"/>
              </a:ext>
            </a:extLst>
          </p:cNvPr>
          <p:cNvSpPr txBox="1"/>
          <p:nvPr/>
        </p:nvSpPr>
        <p:spPr>
          <a:xfrm>
            <a:off x="1570893" y="1206044"/>
            <a:ext cx="8499445" cy="646331"/>
          </a:xfrm>
          <a:prstGeom prst="rect">
            <a:avLst/>
          </a:prstGeom>
          <a:noFill/>
        </p:spPr>
        <p:txBody>
          <a:bodyPr wrap="square" rtlCol="0">
            <a:spAutoFit/>
          </a:bodyPr>
          <a:lstStyle/>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37</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に示すように、デジタル情報処理ではデータをフリップフロップ回路に保持しておいて組み合わせ論理回路によって情報を処理します</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dirty="0"/>
          </a:p>
        </p:txBody>
      </p:sp>
      <p:sp>
        <p:nvSpPr>
          <p:cNvPr id="8" name="テキスト ボックス 7">
            <a:extLst>
              <a:ext uri="{FF2B5EF4-FFF2-40B4-BE49-F238E27FC236}">
                <a16:creationId xmlns:a16="http://schemas.microsoft.com/office/drawing/2014/main" id="{1465B8A4-4B9B-4CF6-99CA-B15305EBECCF}"/>
              </a:ext>
            </a:extLst>
          </p:cNvPr>
          <p:cNvSpPr txBox="1"/>
          <p:nvPr/>
        </p:nvSpPr>
        <p:spPr>
          <a:xfrm>
            <a:off x="2694432" y="5028782"/>
            <a:ext cx="4450080" cy="646331"/>
          </a:xfrm>
          <a:prstGeom prst="rect">
            <a:avLst/>
          </a:prstGeom>
          <a:noFill/>
        </p:spPr>
        <p:txBody>
          <a:bodyPr wrap="square" rtlCol="0">
            <a:spAutoFit/>
          </a:bodyPr>
          <a:lstStyle/>
          <a:p>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39 </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状態を遷移する電子回路</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81258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2874358" y="468330"/>
            <a:ext cx="24535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33400"/>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en-US" altLang="ja-JP" sz="2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5.7 </a:t>
            </a:r>
            <a:r>
              <a:rPr kumimoji="0" lang="ja-JP" altLang="en-US" sz="2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まとめ</a:t>
            </a:r>
            <a:endParaRPr kumimoji="0" lang="ja-JP" altLang="en-US"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F99F8852-3521-482E-AE09-79BD16D01D50}"/>
              </a:ext>
            </a:extLst>
          </p:cNvPr>
          <p:cNvSpPr>
            <a:spLocks noChangeArrowheads="1"/>
          </p:cNvSpPr>
          <p:nvPr/>
        </p:nvSpPr>
        <p:spPr bwMode="auto">
          <a:xfrm>
            <a:off x="1277206" y="10059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09C71636-C30A-4444-BF80-6D8026B1AD59}"/>
              </a:ext>
            </a:extLst>
          </p:cNvPr>
          <p:cNvSpPr>
            <a:spLocks noChangeArrowheads="1"/>
          </p:cNvSpPr>
          <p:nvPr/>
        </p:nvSpPr>
        <p:spPr bwMode="auto">
          <a:xfrm>
            <a:off x="923638" y="1613767"/>
            <a:ext cx="982970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33350" algn="just"/>
            <a:r>
              <a:rPr lang="ja-JP" altLang="en-US"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コンピュータでは状態の遷移させる動作を組み合わせ論理回路で行っています。その際にレジスタが重要な役割を果たします。そこで、コンピュータをレジスタマシンと呼ぶことがあります。コンピュータは時間の進行おこなう状態遷移をプログラムすることによってプログラムによって指定された動作をさせています。レジスタとメモリの間の接続はメモリのアドレスによって行うので、アドレスのデータを流す</a:t>
            </a:r>
            <a:r>
              <a:rPr lang="ja-JP" altLang="en-US"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アドレス配線群</a:t>
            </a:r>
            <a:r>
              <a:rPr lang="ja-JP" altLang="en-US" sz="18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（アドレスバス）と</a:t>
            </a:r>
            <a:r>
              <a:rPr lang="ja-JP" altLang="ja-JP" sz="18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制御用</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の配線群（</a:t>
            </a:r>
            <a:r>
              <a:rPr lang="ja-JP" altLang="ja-JP" sz="18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コントロールバス）</a:t>
            </a:r>
            <a:r>
              <a:rPr lang="ja-JP" altLang="en-US" sz="18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があり、</a:t>
            </a:r>
            <a:r>
              <a:rPr lang="ja-JP" altLang="ja-JP" sz="18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データ</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を流す配線群（データバス）があります。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神経回路</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でも</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組み合わせ論理回路と同様に</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配線が独立しています。そこで、大脳では皮質部に神経細胞があり、内部には膨大な数の神経の配線群があります。配線が操り人形の糸の役割を果たしています。神経回路では信号は活動の有無を活動電位により知らせるのですが、接続された活動に意味があ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筋肉は多くの入力の</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OR</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論理の接続によって駆動されます。</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小脳にはプルキンエ細胞があって刺激を抑圧するという動作が見いだされています。これは興奮性刺激が来ない時に抑圧性神経伝達物質を興奮性の刺激の神経回路に放出するものです。いろいろな活動で動作する筋肉細胞を制御するには、興奮性刺激がない時に筋肉の活動を抑えるということで、</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OR</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動作をしていることが説明できます。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endParaRPr kumimoji="0" lang="ja-JP" altLang="en-US"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139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9C2A359-8994-4523-8CC6-A62066196323}"/>
              </a:ext>
            </a:extLst>
          </p:cNvPr>
          <p:cNvSpPr txBox="1"/>
          <p:nvPr/>
        </p:nvSpPr>
        <p:spPr>
          <a:xfrm>
            <a:off x="527537" y="5848519"/>
            <a:ext cx="12367848"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図</a:t>
            </a:r>
            <a:r>
              <a:rPr lang="en-US" altLang="ja-JP" b="1" dirty="0">
                <a:latin typeface="メイリオ" panose="020B0604030504040204" pitchFamily="50" charset="-128"/>
                <a:ea typeface="メイリオ" panose="020B0604030504040204" pitchFamily="50" charset="-128"/>
              </a:rPr>
              <a:t>28 </a:t>
            </a:r>
            <a:r>
              <a:rPr lang="ja-JP" altLang="en-US" b="1" dirty="0">
                <a:latin typeface="メイリオ" panose="020B0604030504040204" pitchFamily="50" charset="-128"/>
                <a:ea typeface="メイリオ" panose="020B0604030504040204" pitchFamily="50" charset="-128"/>
              </a:rPr>
              <a:t>トランジスタ論理積</a:t>
            </a:r>
            <a:r>
              <a:rPr lang="en-US" altLang="ja-JP" b="1" dirty="0">
                <a:latin typeface="メイリオ" panose="020B0604030504040204" pitchFamily="50" charset="-128"/>
                <a:ea typeface="メイリオ" panose="020B0604030504040204" pitchFamily="50" charset="-128"/>
              </a:rPr>
              <a:t>(AND)</a:t>
            </a:r>
            <a:r>
              <a:rPr lang="ja-JP" altLang="en-US" b="1" dirty="0">
                <a:latin typeface="メイリオ" panose="020B0604030504040204" pitchFamily="50" charset="-128"/>
                <a:ea typeface="メイリオ" panose="020B0604030504040204" pitchFamily="50" charset="-128"/>
              </a:rPr>
              <a:t>回路　　図</a:t>
            </a:r>
            <a:r>
              <a:rPr lang="en-US" altLang="ja-JP" b="1" dirty="0">
                <a:latin typeface="メイリオ" panose="020B0604030504040204" pitchFamily="50" charset="-128"/>
                <a:ea typeface="メイリオ" panose="020B0604030504040204" pitchFamily="50" charset="-128"/>
              </a:rPr>
              <a:t>29 AND</a:t>
            </a:r>
            <a:r>
              <a:rPr lang="ja-JP" altLang="en-US" b="1" dirty="0">
                <a:latin typeface="メイリオ" panose="020B0604030504040204" pitchFamily="50" charset="-128"/>
                <a:ea typeface="メイリオ" panose="020B0604030504040204" pitchFamily="50" charset="-128"/>
              </a:rPr>
              <a:t>回路の入出力のタイムチャート</a:t>
            </a:r>
            <a:r>
              <a:rPr lang="en-US" altLang="ja-JP" b="1" dirty="0">
                <a:latin typeface="メイリオ" panose="020B0604030504040204" pitchFamily="50" charset="-128"/>
                <a:ea typeface="メイリオ" panose="020B0604030504040204" pitchFamily="50" charset="-128"/>
              </a:rPr>
              <a:t> </a:t>
            </a:r>
            <a:endParaRPr kumimoji="1" lang="ja-JP" altLang="en-US" sz="16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3E00E1B-D5EA-4380-B4DA-667971660E47}"/>
              </a:ext>
            </a:extLst>
          </p:cNvPr>
          <p:cNvSpPr txBox="1"/>
          <p:nvPr/>
        </p:nvSpPr>
        <p:spPr>
          <a:xfrm>
            <a:off x="7039707" y="2238314"/>
            <a:ext cx="4829907" cy="2862322"/>
          </a:xfrm>
          <a:prstGeom prst="rect">
            <a:avLst/>
          </a:prstGeom>
          <a:noFill/>
        </p:spPr>
        <p:txBody>
          <a:bodyPr wrap="square">
            <a:spAutoFit/>
          </a:bodyPr>
          <a:lstStyle/>
          <a:p>
            <a:r>
              <a:rPr lang="ja-JP" altLang="en-US" dirty="0"/>
              <a:t> </a:t>
            </a:r>
          </a:p>
          <a:p>
            <a:r>
              <a:rPr lang="ja-JP" altLang="en-US" b="1" dirty="0"/>
              <a:t>　</a:t>
            </a:r>
            <a:r>
              <a:rPr lang="ja-JP" altLang="en-US" dirty="0"/>
              <a:t>図</a:t>
            </a:r>
            <a:r>
              <a:rPr lang="en-US" altLang="ja-JP" dirty="0"/>
              <a:t>29</a:t>
            </a:r>
            <a:r>
              <a:rPr lang="ja-JP" altLang="en-US" dirty="0"/>
              <a:t>では入力</a:t>
            </a:r>
            <a:r>
              <a:rPr lang="en-US" altLang="ja-JP" dirty="0"/>
              <a:t>A</a:t>
            </a:r>
            <a:r>
              <a:rPr lang="ja-JP" altLang="en-US" dirty="0"/>
              <a:t>をクロックパルス（例えば</a:t>
            </a:r>
            <a:r>
              <a:rPr lang="en-US" altLang="ja-JP" dirty="0"/>
              <a:t>4.3</a:t>
            </a:r>
            <a:r>
              <a:rPr lang="ja-JP" altLang="en-US" dirty="0"/>
              <a:t>節のマルチバイブレータの出力）として</a:t>
            </a:r>
            <a:r>
              <a:rPr lang="en-US" altLang="ja-JP" dirty="0"/>
              <a:t>4.4 </a:t>
            </a:r>
            <a:r>
              <a:rPr lang="ja-JP" altLang="en-US" dirty="0"/>
              <a:t>節の</a:t>
            </a:r>
            <a:r>
              <a:rPr lang="en-US" altLang="ja-JP" dirty="0"/>
              <a:t>2</a:t>
            </a:r>
            <a:r>
              <a:rPr lang="ja-JP" altLang="en-US" dirty="0"/>
              <a:t>進計数回路動作のフリップフロップの出力を入力</a:t>
            </a:r>
            <a:r>
              <a:rPr lang="en-US" altLang="ja-JP" dirty="0"/>
              <a:t>B</a:t>
            </a:r>
            <a:r>
              <a:rPr lang="ja-JP" altLang="en-US" dirty="0"/>
              <a:t>として</a:t>
            </a:r>
            <a:r>
              <a:rPr lang="en-US" altLang="ja-JP" dirty="0"/>
              <a:t>AND</a:t>
            </a:r>
            <a:r>
              <a:rPr lang="ja-JP" altLang="en-US" dirty="0"/>
              <a:t>回路に入力すれば出力にパルス幅の狭いパルスが得られます。</a:t>
            </a:r>
          </a:p>
          <a:p>
            <a:r>
              <a:rPr lang="ja-JP" altLang="en-US" dirty="0"/>
              <a:t>　更に、パルス幅の広い２種類のパルスによって、データバスにデータを保持し、パルス幅の狭いパルスによって、データバスからデータを取り込むことができます</a:t>
            </a:r>
            <a:r>
              <a:rPr lang="ja-JP" altLang="en-US" b="1" dirty="0"/>
              <a:t>。</a:t>
            </a:r>
          </a:p>
        </p:txBody>
      </p:sp>
      <p:sp>
        <p:nvSpPr>
          <p:cNvPr id="11" name="タイトル 10">
            <a:extLst>
              <a:ext uri="{FF2B5EF4-FFF2-40B4-BE49-F238E27FC236}">
                <a16:creationId xmlns:a16="http://schemas.microsoft.com/office/drawing/2014/main" id="{9079CE5C-1AC7-4F81-8561-FB3C48822622}"/>
              </a:ext>
            </a:extLst>
          </p:cNvPr>
          <p:cNvSpPr>
            <a:spLocks noGrp="1"/>
          </p:cNvSpPr>
          <p:nvPr>
            <p:ph type="ctrTitle"/>
          </p:nvPr>
        </p:nvSpPr>
        <p:spPr>
          <a:xfrm>
            <a:off x="2286001" y="334655"/>
            <a:ext cx="5193322" cy="623775"/>
          </a:xfrm>
        </p:spPr>
        <p:txBody>
          <a:bodyPr>
            <a:normAutofit/>
          </a:bodyPr>
          <a:lstStyle/>
          <a:p>
            <a:pPr algn="l"/>
            <a:r>
              <a:rPr lang="ja-JP" altLang="ja-JP" sz="2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5.1.1  トランジスタAND回路</a:t>
            </a:r>
            <a:r>
              <a:rPr lang="ja-JP" altLang="ja-JP" sz="2800" dirty="0">
                <a:solidFill>
                  <a:srgbClr val="538135"/>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2800" dirty="0">
              <a:latin typeface="メイリオ" panose="020B0604030504040204" pitchFamily="50" charset="-128"/>
              <a:ea typeface="メイリオ" panose="020B0604030504040204" pitchFamily="50" charset="-128"/>
            </a:endParaRPr>
          </a:p>
        </p:txBody>
      </p:sp>
      <p:pic>
        <p:nvPicPr>
          <p:cNvPr id="12" name="図 11" descr="ダイアグラム&#10;&#10;自動的に生成された説明">
            <a:extLst>
              <a:ext uri="{FF2B5EF4-FFF2-40B4-BE49-F238E27FC236}">
                <a16:creationId xmlns:a16="http://schemas.microsoft.com/office/drawing/2014/main" id="{72A8133A-71C1-4483-8243-1AC3565919F5}"/>
              </a:ext>
            </a:extLst>
          </p:cNvPr>
          <p:cNvPicPr/>
          <p:nvPr/>
        </p:nvPicPr>
        <p:blipFill>
          <a:blip r:embed="rId2">
            <a:extLst>
              <a:ext uri="{28A0092B-C50C-407E-A947-70E740481C1C}">
                <a14:useLocalDpi xmlns:a14="http://schemas.microsoft.com/office/drawing/2010/main" val="0"/>
              </a:ext>
            </a:extLst>
          </a:blip>
          <a:stretch>
            <a:fillRect/>
          </a:stretch>
        </p:blipFill>
        <p:spPr>
          <a:xfrm>
            <a:off x="322386" y="2180202"/>
            <a:ext cx="6307937" cy="3294375"/>
          </a:xfrm>
          <a:prstGeom prst="rect">
            <a:avLst/>
          </a:prstGeom>
        </p:spPr>
      </p:pic>
      <p:sp>
        <p:nvSpPr>
          <p:cNvPr id="13" name="テキスト ボックス 12">
            <a:extLst>
              <a:ext uri="{FF2B5EF4-FFF2-40B4-BE49-F238E27FC236}">
                <a16:creationId xmlns:a16="http://schemas.microsoft.com/office/drawing/2014/main" id="{AD72CA7B-5B4C-4F86-BEB7-7D41BD68A8F6}"/>
              </a:ext>
            </a:extLst>
          </p:cNvPr>
          <p:cNvSpPr txBox="1"/>
          <p:nvPr/>
        </p:nvSpPr>
        <p:spPr>
          <a:xfrm>
            <a:off x="430362" y="1314984"/>
            <a:ext cx="9659816" cy="923330"/>
          </a:xfrm>
          <a:prstGeom prst="rect">
            <a:avLst/>
          </a:prstGeom>
          <a:noFill/>
        </p:spPr>
        <p:txBody>
          <a:bodyPr wrap="square" rtlCol="0">
            <a:spAutoFit/>
          </a:bodyPr>
          <a:lstStyle/>
          <a:p>
            <a:r>
              <a:rPr lang="ja-JP" altLang="en-US" b="1" dirty="0"/>
              <a:t>　</a:t>
            </a:r>
            <a:r>
              <a:rPr lang="en-US" altLang="ja-JP" dirty="0"/>
              <a:t>AND</a:t>
            </a:r>
            <a:r>
              <a:rPr lang="ja-JP" altLang="en-US" dirty="0"/>
              <a:t>回路は全ての入力が</a:t>
            </a:r>
            <a:r>
              <a:rPr lang="en-US" altLang="ja-JP" dirty="0"/>
              <a:t>[1]</a:t>
            </a:r>
            <a:r>
              <a:rPr lang="ja-JP" altLang="en-US" dirty="0"/>
              <a:t>の場合だけ</a:t>
            </a:r>
            <a:r>
              <a:rPr lang="en-US" altLang="ja-JP" dirty="0"/>
              <a:t>[1] </a:t>
            </a:r>
            <a:r>
              <a:rPr lang="ja-JP" altLang="en-US" dirty="0"/>
              <a:t>が出力されます。言い換えれば、一つでも</a:t>
            </a:r>
            <a:r>
              <a:rPr lang="en-US" altLang="ja-JP" dirty="0"/>
              <a:t>[0]</a:t>
            </a:r>
            <a:r>
              <a:rPr lang="ja-JP" altLang="en-US" dirty="0"/>
              <a:t>の入力あれば</a:t>
            </a:r>
            <a:r>
              <a:rPr lang="en-US" altLang="ja-JP" dirty="0"/>
              <a:t>[0]</a:t>
            </a:r>
            <a:r>
              <a:rPr lang="ja-JP" altLang="en-US" dirty="0"/>
              <a:t>が出力されます。</a:t>
            </a:r>
          </a:p>
          <a:p>
            <a:endParaRPr kumimoji="1" lang="ja-JP" altLang="en-US" dirty="0"/>
          </a:p>
        </p:txBody>
      </p:sp>
    </p:spTree>
    <p:extLst>
      <p:ext uri="{BB962C8B-B14F-4D97-AF65-F5344CB8AC3E}">
        <p14:creationId xmlns:p14="http://schemas.microsoft.com/office/powerpoint/2010/main" val="302121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2519073" y="412544"/>
            <a:ext cx="5090731"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dirty="0">
                <a:effectLst/>
                <a:ea typeface="メイリオ" panose="020B0604030504040204" pitchFamily="50" charset="-128"/>
                <a:cs typeface="Times New Roman" panose="02020603050405020304" pitchFamily="18" charset="0"/>
              </a:rPr>
              <a:t> </a:t>
            </a:r>
            <a:r>
              <a:rPr kumimoji="0" lang="en-US" altLang="ja-JP" sz="3100" dirty="0">
                <a:latin typeface="メイリオ" panose="020B0604030504040204" pitchFamily="50" charset="-128"/>
                <a:ea typeface="メイリオ" panose="020B0604030504040204" pitchFamily="50" charset="-128"/>
                <a:cs typeface="Times New Roman" panose="02020603050405020304" pitchFamily="18" charset="0"/>
              </a:rPr>
              <a:t>5.2.1  2</a:t>
            </a:r>
            <a:r>
              <a:rPr kumimoji="0" lang="ja-JP" altLang="ja-JP" sz="3100" dirty="0">
                <a:latin typeface="メイリオ" panose="020B0604030504040204" pitchFamily="50" charset="-128"/>
                <a:ea typeface="メイリオ" panose="020B0604030504040204" pitchFamily="50" charset="-128"/>
                <a:cs typeface="Times New Roman" panose="02020603050405020304" pitchFamily="18" charset="0"/>
              </a:rPr>
              <a:t>進数の解読器の形成</a:t>
            </a:r>
            <a:endParaRPr kumimoji="1" lang="ja-JP" altLang="en-US" sz="3100" dirty="0"/>
          </a:p>
        </p:txBody>
      </p:sp>
      <p:sp>
        <p:nvSpPr>
          <p:cNvPr id="7" name="テキスト ボックス 6">
            <a:extLst>
              <a:ext uri="{FF2B5EF4-FFF2-40B4-BE49-F238E27FC236}">
                <a16:creationId xmlns:a16="http://schemas.microsoft.com/office/drawing/2014/main" id="{92551E7E-AC2A-49C7-A8F4-7A66917A88C2}"/>
              </a:ext>
            </a:extLst>
          </p:cNvPr>
          <p:cNvSpPr txBox="1"/>
          <p:nvPr/>
        </p:nvSpPr>
        <p:spPr>
          <a:xfrm>
            <a:off x="3798276" y="8046596"/>
            <a:ext cx="10175631" cy="2462213"/>
          </a:xfrm>
          <a:prstGeom prst="rect">
            <a:avLst/>
          </a:prstGeom>
          <a:noFill/>
        </p:spPr>
        <p:txBody>
          <a:bodyPr wrap="square" rtlCol="0">
            <a:spAutoFit/>
          </a:bodyPr>
          <a:lstStyle/>
          <a:p>
            <a:pPr indent="133350" algn="just"/>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結合回路の実験回路で、最初にコンデンサの両端を短絡して、コンデンサの電荷をゼロにします。次に、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しかし、コンデンサに電荷が溜まると、発光ダイオードに電流が流れなくなります。コンデンサに電荷が残っていると、発光ダイオードに電流は流れません。そこで、最初に行ったようにコンデンサの両端を短絡して、コンデンサの電荷をゼロにし、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が発光ダイオードに加わり、電流が流れて発光ダイオードが発光します。コンデンサは入力が変化を次の段に伝えますが直流は伝えません。このようにしてコンデンサによって変化の成分を伝える回路を</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結合路といいます。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3" name="Rectangle 2">
            <a:extLst>
              <a:ext uri="{FF2B5EF4-FFF2-40B4-BE49-F238E27FC236}">
                <a16:creationId xmlns:a16="http://schemas.microsoft.com/office/drawing/2014/main" id="{BCA48E9D-5521-4B96-ACB8-9CA2338E17FC}"/>
              </a:ext>
            </a:extLst>
          </p:cNvPr>
          <p:cNvSpPr>
            <a:spLocks noChangeArrowheads="1"/>
          </p:cNvSpPr>
          <p:nvPr/>
        </p:nvSpPr>
        <p:spPr bwMode="auto">
          <a:xfrm>
            <a:off x="1264941" y="1276382"/>
            <a:ext cx="1040063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28 </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AND</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論理のトランジスタ回路の例として、</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Input B</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の前段に反転</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[NOT]</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回路を入れるとこの回路は入力が</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[0,1]</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の場合だけ</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が出力されます。</a:t>
            </a:r>
            <a:endParaRPr kumimoji="0" lang="ja-JP" altLang="en-US" sz="180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72C5C81F-C37D-480B-8247-A535FEF0934B}"/>
              </a:ext>
            </a:extLst>
          </p:cNvPr>
          <p:cNvSpPr>
            <a:spLocks noChangeArrowheads="1"/>
          </p:cNvSpPr>
          <p:nvPr/>
        </p:nvSpPr>
        <p:spPr bwMode="auto">
          <a:xfrm>
            <a:off x="9168383" y="3143092"/>
            <a:ext cx="2723719"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29</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 </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を上位の桁、</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を下位の桁とする</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進数を</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 </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進数に変換する論理回路を示します。</a:t>
            </a:r>
            <a:endParaRPr kumimoji="0" lang="ja-JP" altLang="en-US" sz="1800" i="0" u="none" strike="noStrike" cap="none" normalizeH="0" baseline="0" dirty="0">
              <a:ln>
                <a:noFill/>
              </a:ln>
              <a:solidFill>
                <a:schemeClr val="tx1"/>
              </a:solidFill>
              <a:effectLst/>
              <a:latin typeface="Arial" panose="020B0604020202020204" pitchFamily="34" charset="0"/>
            </a:endParaRPr>
          </a:p>
        </p:txBody>
      </p:sp>
      <p:pic>
        <p:nvPicPr>
          <p:cNvPr id="8" name="図 1" descr="物体 が含まれている画像&#10;&#10;自動的に生成された説明">
            <a:extLst>
              <a:ext uri="{FF2B5EF4-FFF2-40B4-BE49-F238E27FC236}">
                <a16:creationId xmlns:a16="http://schemas.microsoft.com/office/drawing/2014/main" id="{622ADBDF-758C-4F08-81D4-52F7BD364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41" y="2156519"/>
            <a:ext cx="8443695" cy="34250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A0CBF9E6-40AA-42E9-9B9E-3655FC44954A}"/>
              </a:ext>
            </a:extLst>
          </p:cNvPr>
          <p:cNvSpPr>
            <a:spLocks noChangeArrowheads="1"/>
          </p:cNvSpPr>
          <p:nvPr/>
        </p:nvSpPr>
        <p:spPr bwMode="auto">
          <a:xfrm>
            <a:off x="1341530" y="5918275"/>
            <a:ext cx="556113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30  2</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進数を</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進数で解読する論路回路　</a:t>
            </a:r>
            <a:endPar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681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2846968" y="472668"/>
            <a:ext cx="51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rPr>
              <a:t>5.2.3  2</a:t>
            </a:r>
            <a:r>
              <a:rPr kumimoji="0" lang="ja-JP" altLang="en-US" sz="2800" dirty="0">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ja-JP" sz="2800" dirty="0">
                <a:latin typeface="メイリオ" panose="020B0604030504040204" pitchFamily="50" charset="-128"/>
                <a:ea typeface="メイリオ" panose="020B0604030504040204" pitchFamily="50" charset="-128"/>
                <a:cs typeface="Times New Roman" panose="02020603050405020304" pitchFamily="18" charset="0"/>
              </a:rPr>
              <a:t>進数の解読器</a:t>
            </a:r>
            <a:endParaRPr kumimoji="0" lang="ja-JP" altLang="en-US"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8F7B173A-0746-488F-AC66-C7DECBA39B7C}"/>
              </a:ext>
            </a:extLst>
          </p:cNvPr>
          <p:cNvSpPr>
            <a:spLocks noChangeArrowheads="1"/>
          </p:cNvSpPr>
          <p:nvPr/>
        </p:nvSpPr>
        <p:spPr bwMode="auto">
          <a:xfrm>
            <a:off x="530003" y="1054461"/>
            <a:ext cx="15010020"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3">
            <a:extLst>
              <a:ext uri="{FF2B5EF4-FFF2-40B4-BE49-F238E27FC236}">
                <a16:creationId xmlns:a16="http://schemas.microsoft.com/office/drawing/2014/main" id="{437A40C2-EE06-4CEE-96F3-8D869BF54AE2}"/>
              </a:ext>
            </a:extLst>
          </p:cNvPr>
          <p:cNvSpPr>
            <a:spLocks noChangeArrowheads="1"/>
          </p:cNvSpPr>
          <p:nvPr/>
        </p:nvSpPr>
        <p:spPr bwMode="auto">
          <a:xfrm>
            <a:off x="530003" y="1326771"/>
            <a:ext cx="1501002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sp>
        <p:nvSpPr>
          <p:cNvPr id="8" name="テキスト ボックス 7">
            <a:extLst>
              <a:ext uri="{FF2B5EF4-FFF2-40B4-BE49-F238E27FC236}">
                <a16:creationId xmlns:a16="http://schemas.microsoft.com/office/drawing/2014/main" id="{54A25E1B-0684-4FE3-858B-1905FEFC90BE}"/>
              </a:ext>
            </a:extLst>
          </p:cNvPr>
          <p:cNvSpPr txBox="1"/>
          <p:nvPr/>
        </p:nvSpPr>
        <p:spPr>
          <a:xfrm>
            <a:off x="2769459" y="5826121"/>
            <a:ext cx="6653082" cy="369332"/>
          </a:xfrm>
          <a:prstGeom prst="rect">
            <a:avLst/>
          </a:prstGeom>
          <a:noFill/>
        </p:spPr>
        <p:txBody>
          <a:bodyPr wrap="square" rtlCol="0">
            <a:spAutoFit/>
          </a:bodyPr>
          <a:lstStyle/>
          <a:p>
            <a:r>
              <a:rPr kumimoji="0" lang="ja-JP"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31  2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進数を</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進数で解読するトランジスタ回路</a:t>
            </a:r>
            <a:endParaRPr kumimoji="1" lang="ja-JP" altLang="en-US"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7D5D4EA-AB18-4B50-AF3F-8258596CA4D4}"/>
              </a:ext>
            </a:extLst>
          </p:cNvPr>
          <p:cNvSpPr txBox="1"/>
          <p:nvPr/>
        </p:nvSpPr>
        <p:spPr>
          <a:xfrm>
            <a:off x="1673574" y="1154511"/>
            <a:ext cx="9465502" cy="646331"/>
          </a:xfrm>
          <a:prstGeom prst="rect">
            <a:avLst/>
          </a:prstGeom>
          <a:noFill/>
        </p:spPr>
        <p:txBody>
          <a:bodyPr wrap="square" rtlCol="0">
            <a:spAutoFit/>
          </a:bodyPr>
          <a:lstStyle/>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31</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を上位の桁、</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を下位の桁とする</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桁の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進数に変換する論理回路を示します。</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それぞれの出力について</a:t>
            </a:r>
            <a:r>
              <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AND</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論理回路で解読しています。</a:t>
            </a:r>
            <a:endParaRPr kumimoji="1" lang="ja-JP" altLang="en-US" sz="1600" dirty="0"/>
          </a:p>
        </p:txBody>
      </p:sp>
      <p:pic>
        <p:nvPicPr>
          <p:cNvPr id="2049" name="図 3" descr="ダイアグラム, 概略図&#10;&#10;自動的に生成された説明">
            <a:extLst>
              <a:ext uri="{FF2B5EF4-FFF2-40B4-BE49-F238E27FC236}">
                <a16:creationId xmlns:a16="http://schemas.microsoft.com/office/drawing/2014/main" id="{AB7491E7-0E7E-4226-968E-F0EDE50B1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754" y="1896942"/>
            <a:ext cx="8414107" cy="36342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320E6EA-C388-46A9-A9BA-2EA5C75EC60E}"/>
              </a:ext>
            </a:extLst>
          </p:cNvPr>
          <p:cNvSpPr>
            <a:spLocks noChangeArrowheads="1"/>
          </p:cNvSpPr>
          <p:nvPr/>
        </p:nvSpPr>
        <p:spPr bwMode="auto">
          <a:xfrm>
            <a:off x="0" y="249451"/>
            <a:ext cx="655949"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66725"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125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2846968" y="336485"/>
            <a:ext cx="51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rPr>
              <a:t>5.2.2  2</a:t>
            </a:r>
            <a:r>
              <a:rPr kumimoji="0" lang="ja-JP" altLang="en-US" sz="2800" dirty="0">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ja-JP" sz="2800" dirty="0">
                <a:latin typeface="メイリオ" panose="020B0604030504040204" pitchFamily="50" charset="-128"/>
                <a:ea typeface="メイリオ" panose="020B0604030504040204" pitchFamily="50" charset="-128"/>
                <a:cs typeface="Times New Roman" panose="02020603050405020304" pitchFamily="18" charset="0"/>
              </a:rPr>
              <a:t>進数の解読器</a:t>
            </a:r>
            <a:endParaRPr kumimoji="0" lang="ja-JP" altLang="en-US"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8F7B173A-0746-488F-AC66-C7DECBA39B7C}"/>
              </a:ext>
            </a:extLst>
          </p:cNvPr>
          <p:cNvSpPr>
            <a:spLocks noChangeArrowheads="1"/>
          </p:cNvSpPr>
          <p:nvPr/>
        </p:nvSpPr>
        <p:spPr bwMode="auto">
          <a:xfrm>
            <a:off x="530003" y="1054461"/>
            <a:ext cx="15010020"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3">
            <a:extLst>
              <a:ext uri="{FF2B5EF4-FFF2-40B4-BE49-F238E27FC236}">
                <a16:creationId xmlns:a16="http://schemas.microsoft.com/office/drawing/2014/main" id="{437A40C2-EE06-4CEE-96F3-8D869BF54AE2}"/>
              </a:ext>
            </a:extLst>
          </p:cNvPr>
          <p:cNvSpPr>
            <a:spLocks noChangeArrowheads="1"/>
          </p:cNvSpPr>
          <p:nvPr/>
        </p:nvSpPr>
        <p:spPr bwMode="auto">
          <a:xfrm>
            <a:off x="530003" y="1326771"/>
            <a:ext cx="1501002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sp>
        <p:nvSpPr>
          <p:cNvPr id="8" name="テキスト ボックス 7">
            <a:extLst>
              <a:ext uri="{FF2B5EF4-FFF2-40B4-BE49-F238E27FC236}">
                <a16:creationId xmlns:a16="http://schemas.microsoft.com/office/drawing/2014/main" id="{54A25E1B-0684-4FE3-858B-1905FEFC90BE}"/>
              </a:ext>
            </a:extLst>
          </p:cNvPr>
          <p:cNvSpPr txBox="1"/>
          <p:nvPr/>
        </p:nvSpPr>
        <p:spPr>
          <a:xfrm>
            <a:off x="2203048" y="6334835"/>
            <a:ext cx="7242643" cy="369332"/>
          </a:xfrm>
          <a:prstGeom prst="rect">
            <a:avLst/>
          </a:prstGeom>
          <a:noFill/>
        </p:spPr>
        <p:txBody>
          <a:bodyPr wrap="square" rtlCol="0">
            <a:spAutoFit/>
          </a:bodyPr>
          <a:lstStyle/>
          <a:p>
            <a:r>
              <a:rPr kumimoji="0" lang="ja-JP"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32  2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進数を</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進数で解読する実際のトランジスタ回路</a:t>
            </a:r>
            <a:endParaRPr kumimoji="1" lang="ja-JP" altLang="en-US"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7D5D4EA-AB18-4B50-AF3F-8258596CA4D4}"/>
              </a:ext>
            </a:extLst>
          </p:cNvPr>
          <p:cNvSpPr txBox="1"/>
          <p:nvPr/>
        </p:nvSpPr>
        <p:spPr>
          <a:xfrm>
            <a:off x="1673574" y="971088"/>
            <a:ext cx="9465502" cy="646331"/>
          </a:xfrm>
          <a:prstGeom prst="rect">
            <a:avLst/>
          </a:prstGeom>
          <a:noFill/>
        </p:spPr>
        <p:txBody>
          <a:bodyPr wrap="square" rtlCol="0">
            <a:spAutoFit/>
          </a:bodyPr>
          <a:lstStyle/>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２</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を上位の桁、</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を下位の桁とする</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桁の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進数に変換する論理回路を示します。</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それぞれの出力について</a:t>
            </a:r>
            <a:r>
              <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AND</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論理回路で解読しています。</a:t>
            </a:r>
            <a:endParaRPr kumimoji="1" lang="ja-JP" altLang="en-US" sz="1600" dirty="0"/>
          </a:p>
        </p:txBody>
      </p:sp>
      <p:sp>
        <p:nvSpPr>
          <p:cNvPr id="9" name="Rectangle 3">
            <a:extLst>
              <a:ext uri="{FF2B5EF4-FFF2-40B4-BE49-F238E27FC236}">
                <a16:creationId xmlns:a16="http://schemas.microsoft.com/office/drawing/2014/main" id="{9320E6EA-C388-46A9-A9BA-2EA5C75EC60E}"/>
              </a:ext>
            </a:extLst>
          </p:cNvPr>
          <p:cNvSpPr>
            <a:spLocks noChangeArrowheads="1"/>
          </p:cNvSpPr>
          <p:nvPr/>
        </p:nvSpPr>
        <p:spPr bwMode="auto">
          <a:xfrm>
            <a:off x="0" y="249451"/>
            <a:ext cx="655949"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66725"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pic>
        <p:nvPicPr>
          <p:cNvPr id="7" name="図 6" descr="屋内, キッチン, です, 異なる が含まれている画像&#10;&#10;自動的に生成された説明">
            <a:extLst>
              <a:ext uri="{FF2B5EF4-FFF2-40B4-BE49-F238E27FC236}">
                <a16:creationId xmlns:a16="http://schemas.microsoft.com/office/drawing/2014/main" id="{434F2830-CAF5-4322-8973-F8671E295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75" y="1617419"/>
            <a:ext cx="9206628" cy="4611434"/>
          </a:xfrm>
          <a:prstGeom prst="rect">
            <a:avLst/>
          </a:prstGeom>
        </p:spPr>
      </p:pic>
    </p:spTree>
    <p:extLst>
      <p:ext uri="{BB962C8B-B14F-4D97-AF65-F5344CB8AC3E}">
        <p14:creationId xmlns:p14="http://schemas.microsoft.com/office/powerpoint/2010/main" val="201048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FFAE36C1-C3C6-4C19-8DDF-52BE90CA78CA}"/>
              </a:ext>
            </a:extLst>
          </p:cNvPr>
          <p:cNvSpPr>
            <a:spLocks noChangeArrowheads="1"/>
          </p:cNvSpPr>
          <p:nvPr/>
        </p:nvSpPr>
        <p:spPr bwMode="auto">
          <a:xfrm>
            <a:off x="3717669" y="4112123"/>
            <a:ext cx="2768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 </a:t>
            </a: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論理和</a:t>
            </a:r>
            <a:r>
              <a:rPr kumimoji="0" lang="en-US"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　　　  　　　</a:t>
            </a:r>
            <a:endParaRPr kumimoji="0" lang="ja-JP" altLang="en-US" b="1" dirty="0">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D3FDC077-CB20-4D1F-B587-112020985082}"/>
              </a:ext>
            </a:extLst>
          </p:cNvPr>
          <p:cNvSpPr>
            <a:spLocks noChangeArrowheads="1"/>
          </p:cNvSpPr>
          <p:nvPr/>
        </p:nvSpPr>
        <p:spPr bwMode="auto">
          <a:xfrm>
            <a:off x="2486277" y="477438"/>
            <a:ext cx="4475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5.3 共用出力用のOR回路 </a:t>
            </a:r>
            <a:r>
              <a:rPr kumimoji="0" lang="ja-JP" altLang="ja-JP" sz="2800" i="0" u="none" strike="noStrike" cap="none" normalizeH="0" baseline="0" dirty="0">
                <a:ln>
                  <a:noFill/>
                </a:ln>
                <a:solidFill>
                  <a:srgbClr val="538135"/>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2800" i="0" u="none" strike="noStrike" cap="none" normalizeH="0" baseline="0" dirty="0">
              <a:ln>
                <a:noFill/>
              </a:ln>
              <a:solidFill>
                <a:schemeClr val="tx1"/>
              </a:solidFill>
              <a:effectLst/>
            </a:endParaRPr>
          </a:p>
        </p:txBody>
      </p:sp>
      <p:sp>
        <p:nvSpPr>
          <p:cNvPr id="6" name="Rectangle 3">
            <a:extLst>
              <a:ext uri="{FF2B5EF4-FFF2-40B4-BE49-F238E27FC236}">
                <a16:creationId xmlns:a16="http://schemas.microsoft.com/office/drawing/2014/main" id="{062D87D7-892B-4C52-9423-116DF2774CB3}"/>
              </a:ext>
            </a:extLst>
          </p:cNvPr>
          <p:cNvSpPr>
            <a:spLocks noChangeArrowheads="1"/>
          </p:cNvSpPr>
          <p:nvPr/>
        </p:nvSpPr>
        <p:spPr bwMode="auto">
          <a:xfrm>
            <a:off x="597408" y="4595457"/>
            <a:ext cx="107655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 </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の左側に</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回路を示し、中央部に </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回路の記号を示します。</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回路は</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複数の入力と１個の出力があり、バスの降車ボタンのように多くのスイッチで降車の情報を知らせるような場合に使います。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また、複数の入力がそれぞれ別々に変化する場合には、タイムチャートによってその動作を表します。図32のタイムチャートに示すようにOR回路によって新たなパルス列を作ることができます。</a:t>
            </a:r>
            <a:endParaRPr kumimoji="0" lang="ja-JP" altLang="ja-JP"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回路は入力のいずれかが</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になった場合に</a:t>
            </a:r>
            <a:r>
              <a:rPr kumimoji="0" lang="en-US"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を出力します。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A=[1]、B=[1]が入力した場合OR回路だけでは二進数の加算器はできません。桁をあげる操作をする回路を必要とします。</a:t>
            </a:r>
            <a:endParaRPr kumimoji="0" lang="ja-JP"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755E38A3-8932-4974-91BE-8134C152D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773" y="1206028"/>
            <a:ext cx="6677959" cy="2802719"/>
          </a:xfrm>
          <a:prstGeom prst="rect">
            <a:avLst/>
          </a:prstGeom>
        </p:spPr>
      </p:pic>
    </p:spTree>
    <p:extLst>
      <p:ext uri="{BB962C8B-B14F-4D97-AF65-F5344CB8AC3E}">
        <p14:creationId xmlns:p14="http://schemas.microsoft.com/office/powerpoint/2010/main" val="43225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539F16E-8EE0-4732-89B2-9B68138CED30}"/>
              </a:ext>
            </a:extLst>
          </p:cNvPr>
          <p:cNvSpPr>
            <a:spLocks noChangeArrowheads="1"/>
          </p:cNvSpPr>
          <p:nvPr/>
        </p:nvSpPr>
        <p:spPr bwMode="auto">
          <a:xfrm>
            <a:off x="875948" y="4488872"/>
            <a:ext cx="9269033"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34</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図では共用出力用の</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回路に入力する各回路は独立しています。図</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図に示したようにワイヤード</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 </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の接続をすると、その配線によって全部の入力側が接続していまいます。別々な状況によって稼動させられる共用出力の多数の入力回路は</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回路で接続しなければなりません。共用される出力は異なる時間の制御で形成されます。異なる状態で入力したそれぞれの回路は独立していなければなりません。</a:t>
            </a:r>
            <a:endParaRPr kumimoji="0" lang="ja-JP" altLang="en-US" sz="180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47C206C1-D596-40FE-BCB1-2C010C23B7C5}"/>
              </a:ext>
            </a:extLst>
          </p:cNvPr>
          <p:cNvSpPr>
            <a:spLocks noChangeArrowheads="1"/>
          </p:cNvSpPr>
          <p:nvPr/>
        </p:nvSpPr>
        <p:spPr bwMode="auto">
          <a:xfrm>
            <a:off x="2002301" y="422299"/>
            <a:ext cx="6428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5.4　符号器に用いられる</a:t>
            </a:r>
            <a:r>
              <a:rPr kumimoji="0" lang="en-US" altLang="ja-JP" sz="24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a:t>
            </a:r>
            <a:r>
              <a:rPr kumimoji="0" lang="ja-JP" altLang="en-US" sz="24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a:t>
            </a:r>
            <a:r>
              <a:rPr kumimoji="0" lang="ja-JP" altLang="ja-JP" sz="2400" i="0" u="none" strike="noStrike" cap="none" normalizeH="0" baseline="0" dirty="0">
                <a:ln>
                  <a:noFill/>
                </a:ln>
                <a:solidFill>
                  <a:srgbClr val="538135"/>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2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kumimoji="0" lang="ja-JP" altLang="ja-JP" sz="240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.4.1. 0~3</a:t>
            </a:r>
            <a:r>
              <a:rPr kumimoji="0" lang="ja-JP" altLang="ja-JP" sz="2400" i="0" u="none" strike="noStrike" cap="none" normalizeH="0" baseline="0" dirty="0" bmk="_Hlk76714324">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の２進数を得る論理図と真理値表</a:t>
            </a:r>
            <a:endParaRPr kumimoji="0" lang="ja-JP" altLang="ja-JP" sz="2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6148" name="図 7" descr="テキスト が含まれている画像&#10;&#10;自動的に生成された説明">
            <a:extLst>
              <a:ext uri="{FF2B5EF4-FFF2-40B4-BE49-F238E27FC236}">
                <a16:creationId xmlns:a16="http://schemas.microsoft.com/office/drawing/2014/main" id="{ED6D0ACB-6311-4120-AC06-4CEEAE93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543" y="1467192"/>
            <a:ext cx="7068725" cy="21435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5187C36-5119-4357-8BFD-C4895B49BDBF}"/>
              </a:ext>
            </a:extLst>
          </p:cNvPr>
          <p:cNvSpPr txBox="1"/>
          <p:nvPr/>
        </p:nvSpPr>
        <p:spPr>
          <a:xfrm>
            <a:off x="2625968" y="3911143"/>
            <a:ext cx="5193323" cy="369332"/>
          </a:xfrm>
          <a:prstGeom prst="rect">
            <a:avLst/>
          </a:prstGeom>
          <a:noFill/>
        </p:spPr>
        <p:txBody>
          <a:bodyPr wrap="square" rtlCol="0">
            <a:spAutoFit/>
          </a:bodyPr>
          <a:lstStyle/>
          <a:p>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34 </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符号器に用いられる</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OR </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論理回路</a:t>
            </a:r>
            <a:endParaRPr kumimoji="1" lang="ja-JP" altLang="en-US" dirty="0"/>
          </a:p>
        </p:txBody>
      </p:sp>
    </p:spTree>
    <p:extLst>
      <p:ext uri="{BB962C8B-B14F-4D97-AF65-F5344CB8AC3E}">
        <p14:creationId xmlns:p14="http://schemas.microsoft.com/office/powerpoint/2010/main" val="344984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9DE89A-221C-4A90-823B-C02F7504BBF4}"/>
              </a:ext>
            </a:extLst>
          </p:cNvPr>
          <p:cNvSpPr txBox="1"/>
          <p:nvPr/>
        </p:nvSpPr>
        <p:spPr>
          <a:xfrm>
            <a:off x="1910862" y="5369439"/>
            <a:ext cx="8370275" cy="923330"/>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図</a:t>
            </a:r>
            <a:r>
              <a:rPr lang="en-US" altLang="ja-JP" dirty="0">
                <a:latin typeface="メイリオ" panose="020B0604030504040204" pitchFamily="50" charset="-128"/>
                <a:ea typeface="メイリオ" panose="020B0604030504040204" pitchFamily="50" charset="-128"/>
              </a:rPr>
              <a:t>34 </a:t>
            </a:r>
            <a:r>
              <a:rPr lang="ja-JP" altLang="en-US" dirty="0">
                <a:latin typeface="メイリオ" panose="020B0604030504040204" pitchFamily="50" charset="-128"/>
                <a:ea typeface="メイリオ" panose="020B0604030504040204" pitchFamily="50" charset="-128"/>
              </a:rPr>
              <a:t>符号器で入力端子の</a:t>
            </a:r>
            <a:r>
              <a:rPr lang="en-US" altLang="ja-JP" dirty="0">
                <a:latin typeface="メイリオ" panose="020B0604030504040204" pitchFamily="50" charset="-128"/>
                <a:ea typeface="メイリオ" panose="020B0604030504040204" pitchFamily="50" charset="-128"/>
              </a:rPr>
              <a:t>0, 1, 2, 3</a:t>
            </a:r>
            <a:r>
              <a:rPr lang="ja-JP" altLang="en-US" dirty="0">
                <a:latin typeface="メイリオ" panose="020B0604030504040204" pitchFamily="50" charset="-128"/>
                <a:ea typeface="メイリオ" panose="020B0604030504040204" pitchFamily="50" charset="-128"/>
              </a:rPr>
              <a:t>の中で一つの端子に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を入力した時にそれぞれの回路が動作します。</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桁の２進数を</a:t>
            </a:r>
            <a:r>
              <a:rPr lang="en-US" altLang="ja-JP" dirty="0">
                <a:latin typeface="メイリオ" panose="020B0604030504040204" pitchFamily="50" charset="-128"/>
                <a:ea typeface="メイリオ" panose="020B0604030504040204" pitchFamily="50" charset="-128"/>
              </a:rPr>
              <a:t>LED </a:t>
            </a:r>
            <a:r>
              <a:rPr lang="ja-JP" altLang="en-US" dirty="0">
                <a:latin typeface="メイリオ" panose="020B0604030504040204" pitchFamily="50" charset="-128"/>
                <a:ea typeface="メイリオ" panose="020B0604030504040204" pitchFamily="50" charset="-128"/>
              </a:rPr>
              <a:t>の発光で表示するトランジスタ回路を図</a:t>
            </a:r>
            <a:r>
              <a:rPr lang="en-US" altLang="ja-JP" dirty="0">
                <a:latin typeface="メイリオ" panose="020B0604030504040204" pitchFamily="50" charset="-128"/>
                <a:ea typeface="メイリオ" panose="020B0604030504040204" pitchFamily="50" charset="-128"/>
              </a:rPr>
              <a:t>35</a:t>
            </a:r>
            <a:r>
              <a:rPr lang="ja-JP" altLang="en-US" dirty="0">
                <a:latin typeface="メイリオ" panose="020B0604030504040204" pitchFamily="50" charset="-128"/>
                <a:ea typeface="メイリオ" panose="020B0604030504040204" pitchFamily="50" charset="-128"/>
              </a:rPr>
              <a:t>に示します。なお、出力</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が上位の桁です。</a:t>
            </a:r>
          </a:p>
        </p:txBody>
      </p:sp>
      <p:sp>
        <p:nvSpPr>
          <p:cNvPr id="7" name="テキスト ボックス 6">
            <a:extLst>
              <a:ext uri="{FF2B5EF4-FFF2-40B4-BE49-F238E27FC236}">
                <a16:creationId xmlns:a16="http://schemas.microsoft.com/office/drawing/2014/main" id="{20AA5B33-29A1-4283-85D0-0A59172C2B65}"/>
              </a:ext>
            </a:extLst>
          </p:cNvPr>
          <p:cNvSpPr txBox="1"/>
          <p:nvPr/>
        </p:nvSpPr>
        <p:spPr>
          <a:xfrm>
            <a:off x="1828799" y="4838673"/>
            <a:ext cx="6529754"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図</a:t>
            </a:r>
            <a:r>
              <a:rPr kumimoji="1" lang="en-US" altLang="ja-JP" b="1" dirty="0">
                <a:latin typeface="メイリオ" panose="020B0604030504040204" pitchFamily="50" charset="-128"/>
                <a:ea typeface="メイリオ" panose="020B0604030504040204" pitchFamily="50" charset="-128"/>
              </a:rPr>
              <a:t>35  2</a:t>
            </a:r>
            <a:r>
              <a:rPr kumimoji="1" lang="ja-JP" altLang="en-US" b="1" dirty="0">
                <a:latin typeface="メイリオ" panose="020B0604030504040204" pitchFamily="50" charset="-128"/>
                <a:ea typeface="メイリオ" panose="020B0604030504040204" pitchFamily="50" charset="-128"/>
              </a:rPr>
              <a:t>進数２桁のトランジスタ</a:t>
            </a:r>
            <a:r>
              <a:rPr kumimoji="1" lang="en-US" altLang="ja-JP" b="1" dirty="0">
                <a:latin typeface="メイリオ" panose="020B0604030504040204" pitchFamily="50" charset="-128"/>
                <a:ea typeface="メイリオ" panose="020B0604030504040204" pitchFamily="50" charset="-128"/>
              </a:rPr>
              <a:t>OR</a:t>
            </a:r>
            <a:r>
              <a:rPr kumimoji="1" lang="ja-JP" altLang="en-US" b="1" dirty="0">
                <a:latin typeface="メイリオ" panose="020B0604030504040204" pitchFamily="50" charset="-128"/>
                <a:ea typeface="メイリオ" panose="020B0604030504040204" pitchFamily="50" charset="-128"/>
              </a:rPr>
              <a:t>回路による符号器</a:t>
            </a:r>
            <a:endParaRPr kumimoji="1" lang="ja-JP" altLang="en-US" dirty="0"/>
          </a:p>
        </p:txBody>
      </p:sp>
      <p:sp>
        <p:nvSpPr>
          <p:cNvPr id="9" name="テキスト ボックス 8">
            <a:extLst>
              <a:ext uri="{FF2B5EF4-FFF2-40B4-BE49-F238E27FC236}">
                <a16:creationId xmlns:a16="http://schemas.microsoft.com/office/drawing/2014/main" id="{BB8202EB-E9C0-442E-8E1E-0C927B5735A6}"/>
              </a:ext>
            </a:extLst>
          </p:cNvPr>
          <p:cNvSpPr txBox="1"/>
          <p:nvPr/>
        </p:nvSpPr>
        <p:spPr>
          <a:xfrm>
            <a:off x="1418492" y="500187"/>
            <a:ext cx="9964615" cy="523220"/>
          </a:xfrm>
          <a:prstGeom prst="rect">
            <a:avLst/>
          </a:prstGeom>
          <a:noFill/>
        </p:spPr>
        <p:txBody>
          <a:bodyPr wrap="square" rtlCol="0">
            <a:spAutoFit/>
          </a:bodyPr>
          <a:lstStyle/>
          <a:p>
            <a:r>
              <a:rPr lang="en-US" altLang="ja-JP" sz="2800" dirty="0">
                <a:latin typeface="メイリオ" panose="020B0604030504040204" pitchFamily="50" charset="-128"/>
                <a:ea typeface="メイリオ" panose="020B0604030504040204" pitchFamily="50" charset="-128"/>
              </a:rPr>
              <a:t>5.4.2 [0~3]</a:t>
            </a:r>
            <a:r>
              <a:rPr lang="ja-JP" altLang="en-US" sz="2800" dirty="0">
                <a:latin typeface="メイリオ" panose="020B0604030504040204" pitchFamily="50" charset="-128"/>
                <a:ea typeface="メイリオ" panose="020B0604030504040204" pitchFamily="50" charset="-128"/>
              </a:rPr>
              <a:t>の２進数を得るトラジスタ回路</a:t>
            </a:r>
            <a:endParaRPr kumimoji="1" lang="ja-JP" altLang="en-US" sz="2800" dirty="0"/>
          </a:p>
        </p:txBody>
      </p:sp>
      <p:pic>
        <p:nvPicPr>
          <p:cNvPr id="10" name="図 9" descr="ダイアグラム, 概略図&#10;&#10;自動的に生成された説明">
            <a:extLst>
              <a:ext uri="{FF2B5EF4-FFF2-40B4-BE49-F238E27FC236}">
                <a16:creationId xmlns:a16="http://schemas.microsoft.com/office/drawing/2014/main" id="{1A5F309D-BF4B-49A6-B8B6-1446EDE443C0}"/>
              </a:ext>
            </a:extLst>
          </p:cNvPr>
          <p:cNvPicPr/>
          <p:nvPr/>
        </p:nvPicPr>
        <p:blipFill>
          <a:blip r:embed="rId2">
            <a:extLst>
              <a:ext uri="{28A0092B-C50C-407E-A947-70E740481C1C}">
                <a14:useLocalDpi xmlns:a14="http://schemas.microsoft.com/office/drawing/2010/main" val="0"/>
              </a:ext>
            </a:extLst>
          </a:blip>
          <a:stretch>
            <a:fillRect/>
          </a:stretch>
        </p:blipFill>
        <p:spPr>
          <a:xfrm>
            <a:off x="1293544" y="1307677"/>
            <a:ext cx="7600263" cy="3369562"/>
          </a:xfrm>
          <a:prstGeom prst="rect">
            <a:avLst/>
          </a:prstGeom>
        </p:spPr>
      </p:pic>
    </p:spTree>
    <p:extLst>
      <p:ext uri="{BB962C8B-B14F-4D97-AF65-F5344CB8AC3E}">
        <p14:creationId xmlns:p14="http://schemas.microsoft.com/office/powerpoint/2010/main" val="416833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845387-48B8-4BEA-8413-DBA7A627F567}"/>
              </a:ext>
            </a:extLst>
          </p:cNvPr>
          <p:cNvSpPr>
            <a:spLocks noChangeArrowheads="1"/>
          </p:cNvSpPr>
          <p:nvPr/>
        </p:nvSpPr>
        <p:spPr bwMode="auto">
          <a:xfrm>
            <a:off x="1998028" y="1435504"/>
            <a:ext cx="740561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 </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の符号器の回路図の実際のトラジスタ回路を図</a:t>
            </a: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36</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に示します。</a:t>
            </a:r>
            <a:endParaRPr kumimoji="0" lang="ja-JP" altLang="en-US" sz="180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C620233B-E045-455D-A0A4-4D848427F088}"/>
              </a:ext>
            </a:extLst>
          </p:cNvPr>
          <p:cNvSpPr>
            <a:spLocks noChangeArrowheads="1"/>
          </p:cNvSpPr>
          <p:nvPr/>
        </p:nvSpPr>
        <p:spPr bwMode="auto">
          <a:xfrm>
            <a:off x="1998028" y="6260842"/>
            <a:ext cx="582563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36  [0~3]</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の２進数を得る実際のトラジスタ回路</a:t>
            </a:r>
            <a:endPar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827C8BA-8B18-4404-934D-5F611A496903}"/>
              </a:ext>
            </a:extLst>
          </p:cNvPr>
          <p:cNvSpPr txBox="1"/>
          <p:nvPr/>
        </p:nvSpPr>
        <p:spPr>
          <a:xfrm>
            <a:off x="1288240" y="412492"/>
            <a:ext cx="8465360" cy="523220"/>
          </a:xfrm>
          <a:prstGeom prst="rect">
            <a:avLst/>
          </a:prstGeom>
          <a:noFill/>
        </p:spPr>
        <p:txBody>
          <a:bodyPr wrap="square" rtlCol="0">
            <a:spAutoFit/>
          </a:bodyPr>
          <a:lstStyle/>
          <a:p>
            <a:r>
              <a:rPr kumimoji="0" lang="en-US" altLang="ja-JP"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5.4.</a:t>
            </a:r>
            <a:r>
              <a:rPr kumimoji="0" lang="ja-JP" altLang="en-US"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３ </a:t>
            </a:r>
            <a:r>
              <a:rPr kumimoji="0" lang="en-US" altLang="ja-JP"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[0~3]</a:t>
            </a:r>
            <a:r>
              <a:rPr kumimoji="0" lang="ja-JP" altLang="en-US"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の２進数を得るトラジスタ回路の例</a:t>
            </a:r>
            <a:endParaRPr kumimoji="1" lang="ja-JP" altLang="en-US" sz="2800" dirty="0"/>
          </a:p>
        </p:txBody>
      </p:sp>
      <p:pic>
        <p:nvPicPr>
          <p:cNvPr id="9" name="図 8" descr="ダイアグラム&#10;&#10;自動的に生成された説明">
            <a:extLst>
              <a:ext uri="{FF2B5EF4-FFF2-40B4-BE49-F238E27FC236}">
                <a16:creationId xmlns:a16="http://schemas.microsoft.com/office/drawing/2014/main" id="{806725FF-4E28-4942-B60E-2F671985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415" y="2095160"/>
            <a:ext cx="7964841" cy="3875358"/>
          </a:xfrm>
          <a:prstGeom prst="rect">
            <a:avLst/>
          </a:prstGeom>
        </p:spPr>
      </p:pic>
    </p:spTree>
    <p:extLst>
      <p:ext uri="{BB962C8B-B14F-4D97-AF65-F5344CB8AC3E}">
        <p14:creationId xmlns:p14="http://schemas.microsoft.com/office/powerpoint/2010/main" val="30114309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1924</Words>
  <Application>Microsoft Office PowerPoint</Application>
  <PresentationFormat>ワイド画面</PresentationFormat>
  <Paragraphs>82</Paragraphs>
  <Slides>14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HGP創英角ﾎﾟｯﾌﾟ体</vt:lpstr>
      <vt:lpstr>ＭＳ 明朝</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5.1.1  トランジスタAND回路 </vt:lpstr>
      <vt:lpstr>        5.2.1  2進数の解読器の形成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78</cp:revision>
  <dcterms:created xsi:type="dcterms:W3CDTF">2021-06-19T19:44:45Z</dcterms:created>
  <dcterms:modified xsi:type="dcterms:W3CDTF">2021-09-18T21:15:54Z</dcterms:modified>
</cp:coreProperties>
</file>